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89" r:id="rId7"/>
    <p:sldId id="292" r:id="rId8"/>
    <p:sldId id="291" r:id="rId9"/>
    <p:sldId id="277" r:id="rId10"/>
    <p:sldId id="293" r:id="rId11"/>
    <p:sldId id="274" r:id="rId12"/>
    <p:sldId id="279" r:id="rId13"/>
    <p:sldId id="294" r:id="rId14"/>
    <p:sldId id="275" r:id="rId15"/>
    <p:sldId id="276" r:id="rId16"/>
    <p:sldId id="287" r:id="rId17"/>
    <p:sldId id="283" r:id="rId18"/>
    <p:sldId id="288" r:id="rId19"/>
    <p:sldId id="284" r:id="rId20"/>
    <p:sldId id="285" r:id="rId21"/>
    <p:sldId id="286" r:id="rId22"/>
    <p:sldId id="27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597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C55"/>
    <a:srgbClr val="3C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78" autoAdjust="0"/>
    <p:restoredTop sz="94660"/>
  </p:normalViewPr>
  <p:slideViewPr>
    <p:cSldViewPr snapToGrid="0">
      <p:cViewPr varScale="1">
        <p:scale>
          <a:sx n="46" d="100"/>
          <a:sy n="46" d="100"/>
        </p:scale>
        <p:origin x="176" y="1864"/>
      </p:cViewPr>
      <p:guideLst>
        <p:guide orient="horz" pos="1003"/>
        <p:guide pos="597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51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68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65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71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03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89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72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48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74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65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E34C-FAD5-4B6A-91BD-35C4D361E328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98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7E34C-FAD5-4B6A-91BD-35C4D361E328}" type="datetimeFigureOut">
              <a:rPr lang="ru-RU" smtClean="0"/>
              <a:t>16.09.2024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3BE7-F849-4210-AAB1-7A723E29E8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29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jp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06ADEB-1D2F-482F-8ED6-ACFA0B65C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7075" cy="689569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9587DC-18ED-42AB-9B20-DA0C0E03D4A6}"/>
              </a:ext>
            </a:extLst>
          </p:cNvPr>
          <p:cNvSpPr/>
          <p:nvPr/>
        </p:nvSpPr>
        <p:spPr>
          <a:xfrm>
            <a:off x="123160" y="3325818"/>
            <a:ext cx="763930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 с шайбой – спортивная игра,</a:t>
            </a:r>
          </a:p>
          <a:p>
            <a:pPr algn="ctr"/>
            <a:r>
              <a:rPr lang="ru-RU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история возникновения и первоначальное зарождение. Возникновение и эволюция Правила игры по хоккею с шайбой»</a:t>
            </a:r>
          </a:p>
          <a:p>
            <a:pPr algn="ctr"/>
            <a:endParaRPr lang="ru-RU" sz="2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5E35FA-CA4E-433B-828C-8E051ECD5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95" y="1881432"/>
            <a:ext cx="3170828" cy="7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20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77999" y="893832"/>
            <a:ext cx="623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DDA6AE7-9658-42FB-8667-C3154F4F6E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5" y="1804586"/>
            <a:ext cx="367281" cy="29260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87B8E8E-EC8F-4FDF-8946-91524C4D5005}"/>
              </a:ext>
            </a:extLst>
          </p:cNvPr>
          <p:cNvSpPr/>
          <p:nvPr/>
        </p:nvSpPr>
        <p:spPr>
          <a:xfrm>
            <a:off x="1542636" y="1804586"/>
            <a:ext cx="10132949" cy="840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конце XIX — начале XX в. хоккей начал распространяться и в Европе. Датой учреждения хоккея с шайбой считается 1898 г. в Швеции. Несколько позже его импортировали и в другие страны: Францию, Бельгию, Швейцарию и др.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78E74B-305E-6569-C25F-761D14FB68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5" y="2811365"/>
            <a:ext cx="361697" cy="2926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B615C3-9EA4-F3B5-B8E4-D69226007887}"/>
              </a:ext>
            </a:extLst>
          </p:cNvPr>
          <p:cNvSpPr/>
          <p:nvPr/>
        </p:nvSpPr>
        <p:spPr>
          <a:xfrm>
            <a:off x="1655393" y="2815430"/>
            <a:ext cx="9978887" cy="80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мае 1908 г. в Париже состоялся конгресс представителей хоккейных союзов Англии, Швейцарии, Франции и Бельгии, на котором была создана Международная лига хоккея на льду (ЛИГХ).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E2DE97-DF3E-8293-E14E-39C258F6C8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5" y="3791762"/>
            <a:ext cx="361697" cy="2926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0628C5-52EE-9DC4-EA32-5B72BD94640C}"/>
              </a:ext>
            </a:extLst>
          </p:cNvPr>
          <p:cNvSpPr/>
          <p:nvPr/>
        </p:nvSpPr>
        <p:spPr>
          <a:xfrm>
            <a:off x="1642803" y="3847723"/>
            <a:ext cx="9991477" cy="492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Первый чемпионат Европы был разыгран в Швейцарии в 1910 г. Чемпионом континента стала сборная команда Англии.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A9B05A-2A3D-6865-DCC0-31C88C8542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6" y="4677749"/>
            <a:ext cx="361697" cy="29260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872A11-7BD2-53E0-7513-0F6AE439B17E}"/>
              </a:ext>
            </a:extLst>
          </p:cNvPr>
          <p:cNvSpPr/>
          <p:nvPr/>
        </p:nvSpPr>
        <p:spPr>
          <a:xfrm>
            <a:off x="1642803" y="4569826"/>
            <a:ext cx="9978887" cy="50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1911 году ИИХФ официально утвердила канадские правила игры в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хоккей.В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1920 году состоялся первый чемпионат мира.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CA2631-99E6-1168-568D-1A1A8AEBD0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6" y="5364700"/>
            <a:ext cx="361697" cy="29260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ADC4D8E-D66D-4F3A-58E9-F1EDBAC52DD0}"/>
              </a:ext>
            </a:extLst>
          </p:cNvPr>
          <p:cNvSpPr/>
          <p:nvPr/>
        </p:nvSpPr>
        <p:spPr>
          <a:xfrm>
            <a:off x="1642803" y="5256777"/>
            <a:ext cx="9978887" cy="50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1920 году состоялся первый чемпионат мира.</a:t>
            </a:r>
          </a:p>
        </p:txBody>
      </p:sp>
    </p:spTree>
    <p:extLst>
      <p:ext uri="{BB962C8B-B14F-4D97-AF65-F5344CB8AC3E}">
        <p14:creationId xmlns:p14="http://schemas.microsoft.com/office/powerpoint/2010/main" val="3434538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77999" y="890833"/>
            <a:ext cx="623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0E2F6A-1CF5-41FB-83B8-8D6D145406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2783069"/>
            <a:ext cx="361697" cy="2926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A949C8-2B79-40DA-94FA-C12F90958A7C}"/>
              </a:ext>
            </a:extLst>
          </p:cNvPr>
          <p:cNvSpPr/>
          <p:nvPr/>
        </p:nvSpPr>
        <p:spPr>
          <a:xfrm>
            <a:off x="1515392" y="2779606"/>
            <a:ext cx="9991477" cy="113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Начиная с 1924 г. регулярно проводится первенство мира. Пер-вое первенство мира и первый олимпийский турнир во Франции выиграли канадцы, забившие в ворота своих соперников десятки шайб (Чехословакии — 30:0; Швейцарии — 31:0; Швеции — 19:2; США — 11:6)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28796D-355A-1187-7F0E-111C571DC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730725"/>
            <a:ext cx="361697" cy="29260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F1DC60-5D24-52B5-1790-2A9A8004E7B9}"/>
              </a:ext>
            </a:extLst>
          </p:cNvPr>
          <p:cNvSpPr/>
          <p:nvPr/>
        </p:nvSpPr>
        <p:spPr>
          <a:xfrm>
            <a:off x="1515392" y="1675814"/>
            <a:ext cx="9991477" cy="95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1920 г. хоккей с шайбой был включен в программу летних Олимпийских игр, которые проводились в Антверпене. Первым олимпийским чемпионом стала команда Канады. С 1924 г. хоккей с шайбой постоянно входит в программу зимних Олимпийских игр.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48BAA55-9813-0759-B681-049BA0CD81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1" y="4126000"/>
            <a:ext cx="361697" cy="29260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63B9E97-2991-BD2D-B09D-D3C03678D8D6}"/>
              </a:ext>
            </a:extLst>
          </p:cNvPr>
          <p:cNvSpPr/>
          <p:nvPr/>
        </p:nvSpPr>
        <p:spPr>
          <a:xfrm>
            <a:off x="1515392" y="4105639"/>
            <a:ext cx="9899373" cy="292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1929 году вратарь Клинт Бенедикт из «Монреаль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Мэрунз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впервые надел маску.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0C49BE-2581-C4EA-E4F7-0DDE2BBCC6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1" y="4727215"/>
            <a:ext cx="361697" cy="29260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65F00D1-B70C-364A-49E9-53CF6EA7D544}"/>
              </a:ext>
            </a:extLst>
          </p:cNvPr>
          <p:cNvSpPr/>
          <p:nvPr/>
        </p:nvSpPr>
        <p:spPr>
          <a:xfrm>
            <a:off x="1515392" y="4666971"/>
            <a:ext cx="9966297" cy="384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1934 году узаконили штрафной бросок — буллит.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7692841-FDED-591B-D015-1053388446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1" y="5176322"/>
            <a:ext cx="361697" cy="292609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984597B-F200-0CA5-C41F-F96CE0477ADB}"/>
              </a:ext>
            </a:extLst>
          </p:cNvPr>
          <p:cNvSpPr/>
          <p:nvPr/>
        </p:nvSpPr>
        <p:spPr>
          <a:xfrm>
            <a:off x="1515392" y="5232945"/>
            <a:ext cx="9966297" cy="720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1945 году за воротами установили разноцветные фонари для более точного учёта заброшенных шайб («красный» означает гол, «зелёный» — взятие ворот не зафиксировано).</a:t>
            </a:r>
          </a:p>
        </p:txBody>
      </p:sp>
    </p:spTree>
    <p:extLst>
      <p:ext uri="{BB962C8B-B14F-4D97-AF65-F5344CB8AC3E}">
        <p14:creationId xmlns:p14="http://schemas.microsoft.com/office/powerpoint/2010/main" val="48695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771489E-9594-4F8F-9185-189E394095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96" y="1828830"/>
            <a:ext cx="361697" cy="29260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F153040-37F6-4CF6-A79D-25468CFBB3C8}"/>
              </a:ext>
            </a:extLst>
          </p:cNvPr>
          <p:cNvSpPr/>
          <p:nvPr/>
        </p:nvSpPr>
        <p:spPr>
          <a:xfrm>
            <a:off x="1709288" y="1722560"/>
            <a:ext cx="9966297" cy="493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1945 году было введено тройное судейство: главный судья и два линейных судьи.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CE3643A-5419-451E-90B3-A4CB7988BC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96" y="2451152"/>
            <a:ext cx="361697" cy="29260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CE5B4C4-21B4-40FE-BD10-5DD9C3CBF39F}"/>
              </a:ext>
            </a:extLst>
          </p:cNvPr>
          <p:cNvSpPr/>
          <p:nvPr/>
        </p:nvSpPr>
        <p:spPr>
          <a:xfrm>
            <a:off x="1709535" y="2462727"/>
            <a:ext cx="9966297" cy="493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1946 году была узаконена система судейских жестов при конкретных нарушениях правил.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73BC3A-96FC-BFA5-5B17-B13034FCAB3A}"/>
              </a:ext>
            </a:extLst>
          </p:cNvPr>
          <p:cNvSpPr/>
          <p:nvPr/>
        </p:nvSpPr>
        <p:spPr>
          <a:xfrm>
            <a:off x="2977999" y="890833"/>
            <a:ext cx="623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668891-38FC-3B56-3250-9717B96691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49" y="3158457"/>
            <a:ext cx="361697" cy="29260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C02430-EF70-6FFE-25DF-71EF4487BA85}"/>
              </a:ext>
            </a:extLst>
          </p:cNvPr>
          <p:cNvSpPr/>
          <p:nvPr/>
        </p:nvSpPr>
        <p:spPr>
          <a:xfrm>
            <a:off x="1709288" y="3071636"/>
            <a:ext cx="9966297" cy="493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1969 году разрешили применять силовые приемы по всей длине площадке.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A09942-CCEE-0E2E-BE04-984B66A2C0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49" y="3767020"/>
            <a:ext cx="361697" cy="292609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C8A0CB8-26D3-B6C6-505E-F2B4FECC3758}"/>
              </a:ext>
            </a:extLst>
          </p:cNvPr>
          <p:cNvSpPr/>
          <p:nvPr/>
        </p:nvSpPr>
        <p:spPr>
          <a:xfrm>
            <a:off x="1709288" y="3680199"/>
            <a:ext cx="9966297" cy="493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1998 отмена «красной линии» в Европе.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3B183F0-564C-3847-A814-B4B6538E2D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49" y="4375583"/>
            <a:ext cx="361697" cy="292609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9893CE0-9D29-5FBC-3A23-9CC0FD9FFACD}"/>
              </a:ext>
            </a:extLst>
          </p:cNvPr>
          <p:cNvSpPr/>
          <p:nvPr/>
        </p:nvSpPr>
        <p:spPr>
          <a:xfrm>
            <a:off x="1709288" y="4288762"/>
            <a:ext cx="9966297" cy="493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2005 отмена «красной линии» в НХЛ. </a:t>
            </a:r>
          </a:p>
        </p:txBody>
      </p:sp>
    </p:spTree>
    <p:extLst>
      <p:ext uri="{BB962C8B-B14F-4D97-AF65-F5344CB8AC3E}">
        <p14:creationId xmlns:p14="http://schemas.microsoft.com/office/powerpoint/2010/main" val="3878279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57023" y="811352"/>
            <a:ext cx="7277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 в РБ»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F838E8-D8B1-4B7B-B0DB-729AD6D2DA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28" y="1668222"/>
            <a:ext cx="361697" cy="29260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9AAE86-463A-429B-A13E-94219731A751}"/>
              </a:ext>
            </a:extLst>
          </p:cNvPr>
          <p:cNvSpPr/>
          <p:nvPr/>
        </p:nvSpPr>
        <p:spPr>
          <a:xfrm>
            <a:off x="1462089" y="1495652"/>
            <a:ext cx="9978887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Хоккей начал развиваться в Беларуси в конце 40-х годов прошлого века.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B1B13F-965C-4561-8390-2CBF0BF3D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27" y="3784924"/>
            <a:ext cx="361697" cy="2926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E1A0C-2CED-47F5-BB51-7CD251D215C5}"/>
              </a:ext>
            </a:extLst>
          </p:cNvPr>
          <p:cNvSpPr/>
          <p:nvPr/>
        </p:nvSpPr>
        <p:spPr>
          <a:xfrm>
            <a:off x="1480080" y="3680749"/>
            <a:ext cx="4256763" cy="2332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сезона 1992/93 проводится национальный чемпионат Беларуси. Клубы страны долгое время составляли базу Восточно-Европейской Хоккейной Лиги, в которой выступали также представители Украины, России и Прибалтики.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CFAC28-FD71-3A93-6C3C-33114A85C2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27" y="2398225"/>
            <a:ext cx="361697" cy="29260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7EE3497-57AC-4489-CC93-6CB82792388F}"/>
              </a:ext>
            </a:extLst>
          </p:cNvPr>
          <p:cNvSpPr/>
          <p:nvPr/>
        </p:nvSpPr>
        <p:spPr>
          <a:xfrm>
            <a:off x="1480081" y="2317482"/>
            <a:ext cx="4256763" cy="1221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Федерация хоккея Республики Беларусь основана 6 марта 1992 года. Через два месяца стала членом ИИХФ.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05AC02A-4D4F-8640-F68C-CA32FD897E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96" y="2192919"/>
            <a:ext cx="5722124" cy="381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5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57023" y="966412"/>
            <a:ext cx="7277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 в РБ»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1BB003-5BE8-4F51-BEDE-7EC8607759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19" y="2981886"/>
            <a:ext cx="361697" cy="29260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55EEB3-C468-4E28-A449-F57DA062DAD6}"/>
              </a:ext>
            </a:extLst>
          </p:cNvPr>
          <p:cNvSpPr/>
          <p:nvPr/>
        </p:nvSpPr>
        <p:spPr>
          <a:xfrm>
            <a:off x="1518035" y="2890113"/>
            <a:ext cx="9899373" cy="48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2004 года проводится Открытый (международный) чемпионат Беларуси, в котором помимо белорусских клубов регулярно принимали участие команды из Латвии и Украины.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0E2F6A-1CF5-41FB-83B8-8D6D145406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19" y="4077029"/>
            <a:ext cx="361697" cy="2926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A949C8-2B79-40DA-94FA-C12F90958A7C}"/>
              </a:ext>
            </a:extLst>
          </p:cNvPr>
          <p:cNvSpPr/>
          <p:nvPr/>
        </p:nvSpPr>
        <p:spPr>
          <a:xfrm>
            <a:off x="1518035" y="3916453"/>
            <a:ext cx="9899373" cy="606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сезона 2015/2016 годов турнир официально назывался «Открытый чемпионат Республики Беларусь по хоккею с шайбой».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DDA6AE7-9658-42FB-8667-C3154F4F6E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2020001"/>
            <a:ext cx="361697" cy="29260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87B8E8E-EC8F-4FDF-8946-91524C4D5005}"/>
              </a:ext>
            </a:extLst>
          </p:cNvPr>
          <p:cNvSpPr/>
          <p:nvPr/>
        </p:nvSpPr>
        <p:spPr>
          <a:xfrm>
            <a:off x="1477941" y="1801265"/>
            <a:ext cx="9966297" cy="720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Белорусская сборная участвовала в трех Олимпиадах (1998, 2002, 2010). Лучшее достижение — 4-е место в 2002 году в Солт-Лейк-Сити.</a:t>
            </a:r>
          </a:p>
        </p:txBody>
      </p:sp>
    </p:spTree>
    <p:extLst>
      <p:ext uri="{BB962C8B-B14F-4D97-AF65-F5344CB8AC3E}">
        <p14:creationId xmlns:p14="http://schemas.microsoft.com/office/powerpoint/2010/main" val="687523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3080" y="1202315"/>
            <a:ext cx="7277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 в РБ»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B1B13F-965C-4561-8390-2CBF0BF3D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0" y="2803610"/>
            <a:ext cx="361697" cy="2926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E1A0C-2CED-47F5-BB51-7CD251D215C5}"/>
              </a:ext>
            </a:extLst>
          </p:cNvPr>
          <p:cNvSpPr/>
          <p:nvPr/>
        </p:nvSpPr>
        <p:spPr>
          <a:xfrm>
            <a:off x="1518035" y="2587762"/>
            <a:ext cx="9978887" cy="80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мае 2017 года на ежегодном годовом конгрессе в Кельне в напряженной борьбе Федерация хоккея Беларуси и Федерация хоккея Латвии отвоевали у Финляндии право совместного проведения чемпионата мира по хоккею в 2021 году.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1BB003-5BE8-4F51-BEDE-7EC8607759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9" y="3684500"/>
            <a:ext cx="361697" cy="29260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55EEB3-C468-4E28-A449-F57DA062DAD6}"/>
              </a:ext>
            </a:extLst>
          </p:cNvPr>
          <p:cNvSpPr/>
          <p:nvPr/>
        </p:nvSpPr>
        <p:spPr>
          <a:xfrm>
            <a:off x="1515385" y="3546136"/>
            <a:ext cx="9899373" cy="569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октября 2021 года был назван новый глава ФХБ – им стал олимпийский чемпион Александр Богданович.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0E2F6A-1CF5-41FB-83B8-8D6D145406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8" y="4658912"/>
            <a:ext cx="361697" cy="2926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A949C8-2B79-40DA-94FA-C12F90958A7C}"/>
              </a:ext>
            </a:extLst>
          </p:cNvPr>
          <p:cNvSpPr/>
          <p:nvPr/>
        </p:nvSpPr>
        <p:spPr>
          <a:xfrm>
            <a:off x="1515383" y="4203293"/>
            <a:ext cx="9899373" cy="1203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мае 2022 года было объявлено о сотрудничестве с ФХР. Оно включает в себя взаимодействие по множеству направлений. Взрослые и молодежные сборные Беларуси и России встречаются друг с другом в международных матчах по ходу сезона, также проходят турниры с участием клубных команд из обеих стран.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DDA6AE7-9658-42FB-8667-C3154F4F6E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8" y="5708750"/>
            <a:ext cx="361697" cy="29260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87B8E8E-EC8F-4FDF-8946-91524C4D5005}"/>
              </a:ext>
            </a:extLst>
          </p:cNvPr>
          <p:cNvSpPr/>
          <p:nvPr/>
        </p:nvSpPr>
        <p:spPr>
          <a:xfrm>
            <a:off x="1530625" y="5494959"/>
            <a:ext cx="9966297" cy="720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сезона 2022/2023 белорусская команда вновь представлена в Молодежной хоккейной лиге – «Динамо-Шинник».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4DB4C8-557E-6362-2EE1-C7FD94B101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93" y="1986600"/>
            <a:ext cx="361697" cy="29260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3BB417-4E3A-7349-4E75-B1E695EAABBF}"/>
              </a:ext>
            </a:extLst>
          </p:cNvPr>
          <p:cNvSpPr/>
          <p:nvPr/>
        </p:nvSpPr>
        <p:spPr>
          <a:xfrm>
            <a:off x="1448459" y="1899530"/>
            <a:ext cx="9966297" cy="475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Минск принимал Чемпионат мира по хоккею 2014 года.</a:t>
            </a:r>
          </a:p>
        </p:txBody>
      </p:sp>
    </p:spTree>
    <p:extLst>
      <p:ext uri="{BB962C8B-B14F-4D97-AF65-F5344CB8AC3E}">
        <p14:creationId xmlns:p14="http://schemas.microsoft.com/office/powerpoint/2010/main" val="4109930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3080" y="1202315"/>
            <a:ext cx="7277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 в РБ»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F838E8-D8B1-4B7B-B0DB-729AD6D2DA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7" y="2204269"/>
            <a:ext cx="361697" cy="29260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9AAE86-463A-429B-A13E-94219731A751}"/>
              </a:ext>
            </a:extLst>
          </p:cNvPr>
          <p:cNvSpPr/>
          <p:nvPr/>
        </p:nvSpPr>
        <p:spPr>
          <a:xfrm>
            <a:off x="1530625" y="2061229"/>
            <a:ext cx="9978887" cy="1061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2022 году ФХБ сделала очень многое для развития женского хоккея в Беларуси.  В марте Федерация хоккея Беларуси совместно с ТРК TRINITI (Гродно) провели уникальную встречу для наших широт. Всемирный женский хоккейный матч – Global Girls Game.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B1B13F-965C-4561-8390-2CBF0BF3D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4" y="3255602"/>
            <a:ext cx="361697" cy="2926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E1A0C-2CED-47F5-BB51-7CD251D215C5}"/>
              </a:ext>
            </a:extLst>
          </p:cNvPr>
          <p:cNvSpPr/>
          <p:nvPr/>
        </p:nvSpPr>
        <p:spPr>
          <a:xfrm>
            <a:off x="1491829" y="3596733"/>
            <a:ext cx="9978887" cy="80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55EEB3-C468-4E28-A449-F57DA062DAD6}"/>
              </a:ext>
            </a:extLst>
          </p:cNvPr>
          <p:cNvSpPr/>
          <p:nvPr/>
        </p:nvSpPr>
        <p:spPr>
          <a:xfrm>
            <a:off x="1531585" y="3150861"/>
            <a:ext cx="9899373" cy="1334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Сборная Беларуси удачно съездила на Кубок Первого канала.  В турнире в формате «3 на 3» белорусы одержали победу, оставив без трофея сборные Казахстана, России и Китая. В классическом турнире сборной Беларуси тоже не было равных. Впервые за 11 лет мы победили Россию (5:4 Б), а до этого сборную Казахстана (4:1).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87B8E8E-EC8F-4FDF-8946-91524C4D5005}"/>
              </a:ext>
            </a:extLst>
          </p:cNvPr>
          <p:cNvSpPr/>
          <p:nvPr/>
        </p:nvSpPr>
        <p:spPr>
          <a:xfrm>
            <a:off x="1530625" y="5494959"/>
            <a:ext cx="9966297" cy="720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37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17804" y="917371"/>
            <a:ext cx="7277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 в РБ»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3349" y="1857809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 сборных РБ по хоккею включает: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74688"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Национальную сборную</a:t>
            </a:r>
          </a:p>
          <a:p>
            <a:pPr marL="674688"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Молодежную сборную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U20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74688"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Юниорскую сборную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U18</a:t>
            </a:r>
          </a:p>
          <a:p>
            <a:pPr marL="674688"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Юниорскую сборную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U17</a:t>
            </a:r>
          </a:p>
          <a:p>
            <a:pPr marL="674688"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Женский хоккей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07" y="1534574"/>
            <a:ext cx="4696903" cy="29085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65" y="3805016"/>
            <a:ext cx="4057335" cy="27075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2904B9-996B-D3FF-ABF3-CCB8FF6226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5" y="2517535"/>
            <a:ext cx="361697" cy="2926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1C7C16-AF78-3C33-5EDF-2D11FAED98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4" y="2951625"/>
            <a:ext cx="361697" cy="2926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43B293-66E6-A26D-0D18-B6CC1B9CB3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4" y="3362565"/>
            <a:ext cx="361697" cy="2926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67BD988-1493-743C-244F-E5AF581665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3" y="3778615"/>
            <a:ext cx="361697" cy="2926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DE054C5-9970-BDFF-7A22-80B239B107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3" y="4191745"/>
            <a:ext cx="361697" cy="2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04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57023" y="909927"/>
            <a:ext cx="7277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 в РБ»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47899" y="1800082"/>
            <a:ext cx="6644151" cy="225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Открытый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Чемпионат Республики Беларусь  — система турниров для команд по хоккею с шайбой, проводимых ФХБ.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структуру Чемпионата входит:</a:t>
            </a:r>
          </a:p>
          <a:p>
            <a:pPr marL="720725">
              <a:lnSpc>
                <a:spcPct val="150000"/>
              </a:lnSpc>
            </a:pP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Экстралига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0725">
              <a:lnSpc>
                <a:spcPct val="150000"/>
              </a:lnSpc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Высшая лига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98" y="1800082"/>
            <a:ext cx="4146144" cy="274907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B9C4F5-F827-3C3A-873B-87D0B62AF1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3282695"/>
            <a:ext cx="361697" cy="2926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C51F07-EC09-D713-4B56-52F2A60F49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3" y="3699654"/>
            <a:ext cx="361697" cy="2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03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57023" y="843507"/>
            <a:ext cx="7277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 в РБ»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37482" y="1787090"/>
            <a:ext cx="6686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ЭКСТРАЛИГА</a:t>
            </a:r>
          </a:p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582613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сезоне-2024/25 в 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Экстралиге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участвует 14 команд.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09" y="1787090"/>
            <a:ext cx="3044905" cy="3044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67" y="4964837"/>
            <a:ext cx="3195391" cy="15976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661584" y="5502931"/>
            <a:ext cx="646981" cy="52693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55367" y="6018783"/>
            <a:ext cx="629618" cy="52693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09" y="6037542"/>
            <a:ext cx="533400" cy="5334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AAB8E8-A725-1D3C-D2A7-6B027902C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24" y="2370049"/>
            <a:ext cx="361697" cy="2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7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21980" y="905333"/>
            <a:ext cx="4427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«Хоккей с шайбой»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3388" y="1775574"/>
            <a:ext cx="49599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6225"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Хоккей с шайбой — спортивная игра, подвид хоккея, заключающаяся в противоборстве двух команд, которые, передавая шайбу клюшками, стремятся забросить её наибольшее количество раз в ворота соперника и не пропустить в свои.</a:t>
            </a:r>
          </a:p>
          <a:p>
            <a:pPr indent="276225"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Побеждает команда, забросившая наибольшее количество шайб в ворота соперника.</a:t>
            </a:r>
          </a:p>
          <a:p>
            <a:pPr indent="276225"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заявку на игру команда выставляет 22 хоккеиста: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FE6F11-BFC3-4741-9652-ED24573ECC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98" y="6186417"/>
            <a:ext cx="361697" cy="2926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F838E8-D8B1-4B7B-B0DB-729AD6D2DA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99" y="5586024"/>
            <a:ext cx="361697" cy="29260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C06C281-E5A1-475A-B617-4D8CD97F665C}"/>
              </a:ext>
            </a:extLst>
          </p:cNvPr>
          <p:cNvSpPr/>
          <p:nvPr/>
        </p:nvSpPr>
        <p:spPr>
          <a:xfrm>
            <a:off x="1445371" y="5532813"/>
            <a:ext cx="2608126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вратаря</a:t>
            </a:r>
          </a:p>
          <a:p>
            <a:pPr algn="just"/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полевых игроков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88" y="1866865"/>
            <a:ext cx="5994478" cy="40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0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3080" y="1202315"/>
            <a:ext cx="7277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 в РБ»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49" y="1715225"/>
            <a:ext cx="3577536" cy="357753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C185277-2AC0-7DE2-5F37-165AADF31B2C}"/>
              </a:ext>
            </a:extLst>
          </p:cNvPr>
          <p:cNvSpPr/>
          <p:nvPr/>
        </p:nvSpPr>
        <p:spPr>
          <a:xfrm>
            <a:off x="837482" y="2220359"/>
            <a:ext cx="6686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ВЫСШАЯ ЛИГА</a:t>
            </a:r>
          </a:p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582613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сезоне-2024/25 в Высшей лиги участвует 14 команд.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99A351-7D55-4E97-C66A-C12E02B56F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24" y="2803318"/>
            <a:ext cx="361697" cy="2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27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57023" y="905064"/>
            <a:ext cx="7277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 в РБ»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15068" y="1894953"/>
            <a:ext cx="52111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ЖЕНСКАЯ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ЛИГА</a:t>
            </a:r>
          </a:p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Впервые в истории белорусского хоккея была учреждена женская лига.</a:t>
            </a:r>
          </a:p>
          <a:p>
            <a:pPr algn="just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участия в лиге было создано три команды, сформированные по географическому принципу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03" y="1909823"/>
            <a:ext cx="5697133" cy="37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0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7F5C8F-B0D4-4BAB-881F-11FBC75D8DEE}"/>
              </a:ext>
            </a:extLst>
          </p:cNvPr>
          <p:cNvSpPr/>
          <p:nvPr/>
        </p:nvSpPr>
        <p:spPr>
          <a:xfrm>
            <a:off x="-635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4F204C-E09E-4782-923E-0EFC9E81A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5" t="50000" r="36064" b="7052"/>
          <a:stretch/>
        </p:blipFill>
        <p:spPr>
          <a:xfrm>
            <a:off x="6118048" y="-1"/>
            <a:ext cx="6096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7350" y="3468084"/>
            <a:ext cx="32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1AE7B3-1D51-43B4-B885-F05B90524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450" y="1815462"/>
            <a:ext cx="1037099" cy="14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1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0506" y="920577"/>
            <a:ext cx="6236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2112" y="2016292"/>
            <a:ext cx="4995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Упоминания в истории Древнего мира: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FE6F11-BFC3-4741-9652-ED24573ECC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3" y="2782414"/>
            <a:ext cx="361697" cy="2926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F838E8-D8B1-4B7B-B0DB-729AD6D2DA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2" y="3939466"/>
            <a:ext cx="361697" cy="29260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CE0863-8CB6-4858-A09C-DB1FE41C81C0}"/>
              </a:ext>
            </a:extLst>
          </p:cNvPr>
          <p:cNvSpPr/>
          <p:nvPr/>
        </p:nvSpPr>
        <p:spPr>
          <a:xfrm>
            <a:off x="1192048" y="2734958"/>
            <a:ext cx="5695769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Египте обнаружена 4000-летняя резная работа, которая изображает команды с палками и снарядом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06D95F-4506-419F-94F8-E5DB93A2F96D}"/>
              </a:ext>
            </a:extLst>
          </p:cNvPr>
          <p:cNvSpPr/>
          <p:nvPr/>
        </p:nvSpPr>
        <p:spPr>
          <a:xfrm>
            <a:off x="1237212" y="3960093"/>
            <a:ext cx="535101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Хёрлинг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Ирландии датируется до 1272 года до н. э.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0CC945-B067-4296-9DEC-FD2802B763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93" y="4897124"/>
            <a:ext cx="361697" cy="29260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194A19-BD88-49E0-AAA2-960FA1B98293}"/>
              </a:ext>
            </a:extLst>
          </p:cNvPr>
          <p:cNvSpPr/>
          <p:nvPr/>
        </p:nvSpPr>
        <p:spPr>
          <a:xfrm>
            <a:off x="1243183" y="4887894"/>
            <a:ext cx="5231296" cy="5466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Примерно 600 года до н. э. датируется древнегреческое изображение игры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CE0D61-23BF-4677-B6B7-3F41C8A6E4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58" y="2562296"/>
            <a:ext cx="5098774" cy="33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9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77998" y="918600"/>
            <a:ext cx="6236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3007" y="1598475"/>
            <a:ext cx="4925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Упоминания в истории Средневековья: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F838E8-D8B1-4B7B-B0DB-729AD6D2DA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75" y="2182852"/>
            <a:ext cx="361697" cy="29260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D97A68A-0D73-4DAE-97DC-7BED13CF7B59}"/>
              </a:ext>
            </a:extLst>
          </p:cNvPr>
          <p:cNvSpPr/>
          <p:nvPr/>
        </p:nvSpPr>
        <p:spPr>
          <a:xfrm>
            <a:off x="1113865" y="2025160"/>
            <a:ext cx="3924001" cy="28076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 хоккея на траве приводится в итальянской рукописи 1330 г. Двумя столетиями позже в Голландии появился хоккей на льду. Это подтверждают картины художников XVII в. В частности, картина Ромейка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Хуге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«Портрет игрока в хоккей»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2292B6-C9C9-49AE-A644-E7E8DD17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252" y="2263923"/>
            <a:ext cx="6349594" cy="379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29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77999" y="893832"/>
            <a:ext cx="623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F838E8-D8B1-4B7B-B0DB-729AD6D2DA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42" y="1751156"/>
            <a:ext cx="367281" cy="29260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9AAE86-463A-429B-A13E-94219731A751}"/>
              </a:ext>
            </a:extLst>
          </p:cNvPr>
          <p:cNvSpPr/>
          <p:nvPr/>
        </p:nvSpPr>
        <p:spPr>
          <a:xfrm>
            <a:off x="1264923" y="1535886"/>
            <a:ext cx="2829294" cy="2035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1879—1880 гг. студентами </a:t>
            </a:r>
            <a:r>
              <a:rPr lang="ru-RU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Монреальского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университета впервые были сформулированы правила игры.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B06F41-23CC-01BD-F467-B9243D251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82" y="1706724"/>
            <a:ext cx="7254703" cy="4524762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DBA8B8B-E489-B126-8BFE-9D4861223041}"/>
              </a:ext>
            </a:extLst>
          </p:cNvPr>
          <p:cNvSpPr/>
          <p:nvPr/>
        </p:nvSpPr>
        <p:spPr>
          <a:xfrm>
            <a:off x="1264922" y="3816790"/>
            <a:ext cx="2829295" cy="1405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0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Хоккейный матч между студенческими командами университета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Макгилла</a:t>
            </a:r>
            <a:r>
              <a:rPr lang="ru-RU" b="0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Монреале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8CC9260-6486-F9E1-05E0-4F22EAE23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8" y="3837084"/>
            <a:ext cx="366015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7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77999" y="884548"/>
            <a:ext cx="623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B1B13F-965C-4561-8390-2CBF0BF3D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3" y="1688717"/>
            <a:ext cx="367281" cy="2926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2E1A0C-2CED-47F5-BB51-7CD251D215C5}"/>
              </a:ext>
            </a:extLst>
          </p:cNvPr>
          <p:cNvSpPr/>
          <p:nvPr/>
        </p:nvSpPr>
        <p:spPr>
          <a:xfrm>
            <a:off x="1550635" y="1605117"/>
            <a:ext cx="10158129" cy="95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1886 г. Ф. Смитом изданы официальные правила игры. И в этом же году в канадском городе Кингстоне был сыгран первый официальный матч между командами военного колледжа Кингстона и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Монреальского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университета.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1BB003-5BE8-4F51-BEDE-7EC8607759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3" y="3709643"/>
            <a:ext cx="367281" cy="29260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55EEB3-C468-4E28-A449-F57DA062DAD6}"/>
              </a:ext>
            </a:extLst>
          </p:cNvPr>
          <p:cNvSpPr/>
          <p:nvPr/>
        </p:nvSpPr>
        <p:spPr>
          <a:xfrm>
            <a:off x="1567224" y="2587762"/>
            <a:ext cx="10124950" cy="954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1899 году в Монреале был построен первый в мире крытый стадион для игры в хоккей с искусственной ледовой площадкой, рассчитанный на небывалое число зрителей — 10 000 человек. 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13622F-7634-924D-61E0-CC57D39976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3" y="4424497"/>
            <a:ext cx="367281" cy="29260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11D4BD4-04C7-9C4C-9AE6-F083DA439946}"/>
              </a:ext>
            </a:extLst>
          </p:cNvPr>
          <p:cNvSpPr/>
          <p:nvPr/>
        </p:nvSpPr>
        <p:spPr>
          <a:xfrm>
            <a:off x="1542636" y="4379286"/>
            <a:ext cx="10132949" cy="383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1890 году в провинции Онтарио прошёл чемпионат для четырёх команд.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0E1CEE1-815A-F88F-7CC4-BE38FB5B15DB}"/>
              </a:ext>
            </a:extLst>
          </p:cNvPr>
          <p:cNvSpPr/>
          <p:nvPr/>
        </p:nvSpPr>
        <p:spPr>
          <a:xfrm>
            <a:off x="1550635" y="3555117"/>
            <a:ext cx="10124950" cy="869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1890 г. создается хоккейная ассоциация Канады, объединившая клубы, культивирующие хоккей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AA7CB35-2EBB-DD90-45E3-43C385D4B2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3" y="2656950"/>
            <a:ext cx="367281" cy="2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77999" y="884548"/>
            <a:ext cx="623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0E2F6A-1CF5-41FB-83B8-8D6D145406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9" y="2039612"/>
            <a:ext cx="367281" cy="2926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A949C8-2B79-40DA-94FA-C12F90958A7C}"/>
              </a:ext>
            </a:extLst>
          </p:cNvPr>
          <p:cNvSpPr/>
          <p:nvPr/>
        </p:nvSpPr>
        <p:spPr>
          <a:xfrm>
            <a:off x="1147831" y="1774244"/>
            <a:ext cx="3660336" cy="3889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1893 г. губернатор Канады лорд Стэнли Престон учреждает кубок Стэнли, т. е. приз победителю первенства Канады по хок­кею. Первоначально в его розыгрыше участвовали все команды. Позже произошло разделение хоккеистов на профессионалов и любителей. Кубок Стэнли стал разыгрываться только среди про­фессионалов.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6A1676-9BE7-498C-35ED-58813E66B0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72" y="2029601"/>
            <a:ext cx="6612666" cy="41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2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77999" y="893832"/>
            <a:ext cx="623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87B8E8E-EC8F-4FDF-8946-91524C4D5005}"/>
              </a:ext>
            </a:extLst>
          </p:cNvPr>
          <p:cNvSpPr/>
          <p:nvPr/>
        </p:nvSpPr>
        <p:spPr>
          <a:xfrm>
            <a:off x="1172030" y="1844544"/>
            <a:ext cx="3979310" cy="557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 Монреаля обладатель Кубка Стэнли 1894 года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4CD0AA-B56C-845D-1185-4971F4852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9" y="1666901"/>
            <a:ext cx="5677304" cy="45645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F5F61E-F298-34F9-775F-339C87FD26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1" y="1880169"/>
            <a:ext cx="367281" cy="2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3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FEACD9-0E73-4A01-A0CA-CDB9331B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0" t="47331" b="3832"/>
          <a:stretch/>
        </p:blipFill>
        <p:spPr>
          <a:xfrm flipH="1">
            <a:off x="9938329" y="5407141"/>
            <a:ext cx="2253671" cy="16486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FACA0-0F37-4DEB-9178-399D2F723EAD}"/>
              </a:ext>
            </a:extLst>
          </p:cNvPr>
          <p:cNvSpPr/>
          <p:nvPr/>
        </p:nvSpPr>
        <p:spPr>
          <a:xfrm>
            <a:off x="0" y="1"/>
            <a:ext cx="12192000" cy="722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BY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5EB3AB-8695-4CD2-B520-572D2D485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4" y="150365"/>
            <a:ext cx="1691006" cy="4218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2BD824-025B-4BD7-8BD6-CE606F8BE7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585" y="114380"/>
            <a:ext cx="404421" cy="49377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F0C17A-3041-C7DF-229A-406E54869D38}"/>
              </a:ext>
            </a:extLst>
          </p:cNvPr>
          <p:cNvSpPr/>
          <p:nvPr/>
        </p:nvSpPr>
        <p:spPr>
          <a:xfrm>
            <a:off x="2977999" y="893832"/>
            <a:ext cx="6236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3C8C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«История развития хоккея»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9853FC-E327-F589-C0B9-1509BBD0E6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8" y="1707185"/>
            <a:ext cx="361697" cy="29260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4DAC3E-D3D6-9F9E-DE40-BBFC2E827959}"/>
              </a:ext>
            </a:extLst>
          </p:cNvPr>
          <p:cNvSpPr/>
          <p:nvPr/>
        </p:nvSpPr>
        <p:spPr>
          <a:xfrm>
            <a:off x="1530625" y="1649900"/>
            <a:ext cx="10055633" cy="2308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 начале 1900-х произошли очередные изменения в хоккейных правилах, после которых хоккей стал похож на современный: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Сетка на воротах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Пластмассовый свисток у судьи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Вбрасывание шайбы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полевых игроков уменьшилось с девяти до семи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 стандартный размер площадки — 56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26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Смена игроков во время игры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9B19F45-AC8C-E969-C777-ACFDA8867B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8" y="4139665"/>
            <a:ext cx="361697" cy="29260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8940CD4-A791-09C3-2E44-6656E9684217}"/>
              </a:ext>
            </a:extLst>
          </p:cNvPr>
          <p:cNvSpPr/>
          <p:nvPr/>
        </p:nvSpPr>
        <p:spPr>
          <a:xfrm>
            <a:off x="1530627" y="4123841"/>
            <a:ext cx="9976236" cy="840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1914 г. была создана Канадская хоккейная ассоциация и окончательно узаконено деление на любителей и профессионалов, а в 1917 г. — Национальная хоккейная лига (НХЛ) в составе пяти канадских профессиональных клубов.</a:t>
            </a:r>
          </a:p>
        </p:txBody>
      </p:sp>
    </p:spTree>
    <p:extLst>
      <p:ext uri="{BB962C8B-B14F-4D97-AF65-F5344CB8AC3E}">
        <p14:creationId xmlns:p14="http://schemas.microsoft.com/office/powerpoint/2010/main" val="2283348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6830</TotalTime>
  <Words>1324</Words>
  <Application>Microsoft Macintosh PowerPoint</Application>
  <PresentationFormat>Широкоэкранный</PresentationFormat>
  <Paragraphs>102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Рытвинский</dc:creator>
  <cp:lastModifiedBy>Microsoft Office User</cp:lastModifiedBy>
  <cp:revision>233</cp:revision>
  <dcterms:created xsi:type="dcterms:W3CDTF">2022-09-26T06:53:02Z</dcterms:created>
  <dcterms:modified xsi:type="dcterms:W3CDTF">2024-09-16T12:23:32Z</dcterms:modified>
</cp:coreProperties>
</file>